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3"/>
    <p:sldId id="257" r:id="rId4"/>
    <p:sldId id="258" r:id="rId5"/>
    <p:sldId id="259" r:id="rId6"/>
    <p:sldId id="279" r:id="rId7"/>
    <p:sldId id="261" r:id="rId8"/>
    <p:sldId id="280" r:id="rId9"/>
    <p:sldId id="281" r:id="rId10"/>
    <p:sldId id="264" r:id="rId11"/>
    <p:sldId id="285" r:id="rId12"/>
    <p:sldId id="287" r:id="rId13"/>
    <p:sldId id="266" r:id="rId14"/>
    <p:sldId id="267" r:id="rId15"/>
    <p:sldId id="269" r:id="rId16"/>
    <p:sldId id="270" r:id="rId17"/>
    <p:sldId id="272" r:id="rId18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4" userDrawn="1">
          <p15:clr>
            <a:srgbClr val="A4A3A4"/>
          </p15:clr>
        </p15:guide>
        <p15:guide id="2" pos="37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94C4E2"/>
    <a:srgbClr val="6EAFD8"/>
    <a:srgbClr val="6CA1E8"/>
    <a:srgbClr val="156389"/>
    <a:srgbClr val="3895D0"/>
    <a:srgbClr val="4CADDD"/>
    <a:srgbClr val="B3996F"/>
    <a:srgbClr val="C4B0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04"/>
        <p:guide pos="377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gs" Target="tags/tag58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任意多边形 55"/>
          <p:cNvSpPr/>
          <p:nvPr userDrawn="1"/>
        </p:nvSpPr>
        <p:spPr>
          <a:xfrm>
            <a:off x="635" y="5416550"/>
            <a:ext cx="5977255" cy="1002030"/>
          </a:xfrm>
          <a:custGeom>
            <a:avLst/>
            <a:gdLst>
              <a:gd name="connsiteX0" fmla="*/ 0 w 15439"/>
              <a:gd name="connsiteY0" fmla="*/ 26 h 6207"/>
              <a:gd name="connsiteX1" fmla="*/ 12749 w 15439"/>
              <a:gd name="connsiteY1" fmla="*/ 0 h 6207"/>
              <a:gd name="connsiteX2" fmla="*/ 15439 w 15439"/>
              <a:gd name="connsiteY2" fmla="*/ 6207 h 6207"/>
              <a:gd name="connsiteX3" fmla="*/ 0 w 15439"/>
              <a:gd name="connsiteY3" fmla="*/ 6207 h 6207"/>
              <a:gd name="connsiteX4" fmla="*/ 0 w 15439"/>
              <a:gd name="connsiteY4" fmla="*/ 26 h 6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39" h="6207">
                <a:moveTo>
                  <a:pt x="0" y="26"/>
                </a:moveTo>
                <a:lnTo>
                  <a:pt x="12749" y="0"/>
                </a:lnTo>
                <a:lnTo>
                  <a:pt x="15439" y="6207"/>
                </a:lnTo>
                <a:lnTo>
                  <a:pt x="0" y="6207"/>
                </a:lnTo>
                <a:lnTo>
                  <a:pt x="0" y="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3" name="任意多边形 52"/>
          <p:cNvSpPr/>
          <p:nvPr userDrawn="1"/>
        </p:nvSpPr>
        <p:spPr>
          <a:xfrm rot="10800000">
            <a:off x="2388235" y="622300"/>
            <a:ext cx="9803765" cy="3941445"/>
          </a:xfrm>
          <a:custGeom>
            <a:avLst/>
            <a:gdLst>
              <a:gd name="connsiteX0" fmla="*/ 0 w 15439"/>
              <a:gd name="connsiteY0" fmla="*/ 26 h 6207"/>
              <a:gd name="connsiteX1" fmla="*/ 12749 w 15439"/>
              <a:gd name="connsiteY1" fmla="*/ 0 h 6207"/>
              <a:gd name="connsiteX2" fmla="*/ 15439 w 15439"/>
              <a:gd name="connsiteY2" fmla="*/ 6207 h 6207"/>
              <a:gd name="connsiteX3" fmla="*/ 0 w 15439"/>
              <a:gd name="connsiteY3" fmla="*/ 6207 h 6207"/>
              <a:gd name="connsiteX4" fmla="*/ 0 w 15439"/>
              <a:gd name="connsiteY4" fmla="*/ 26 h 6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39" h="6207">
                <a:moveTo>
                  <a:pt x="0" y="26"/>
                </a:moveTo>
                <a:lnTo>
                  <a:pt x="12749" y="0"/>
                </a:lnTo>
                <a:lnTo>
                  <a:pt x="15439" y="6207"/>
                </a:lnTo>
                <a:lnTo>
                  <a:pt x="0" y="6207"/>
                </a:lnTo>
                <a:lnTo>
                  <a:pt x="0" y="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 userDrawn="1"/>
        </p:nvSpPr>
        <p:spPr>
          <a:xfrm>
            <a:off x="0" y="1401445"/>
            <a:ext cx="12192000" cy="4410075"/>
          </a:xfrm>
          <a:custGeom>
            <a:avLst/>
            <a:gdLst>
              <a:gd name="connsiteX0" fmla="*/ 0 w 15439"/>
              <a:gd name="connsiteY0" fmla="*/ 26 h 6207"/>
              <a:gd name="connsiteX1" fmla="*/ 12749 w 15439"/>
              <a:gd name="connsiteY1" fmla="*/ 0 h 6207"/>
              <a:gd name="connsiteX2" fmla="*/ 15439 w 15439"/>
              <a:gd name="connsiteY2" fmla="*/ 6207 h 6207"/>
              <a:gd name="connsiteX3" fmla="*/ 0 w 15439"/>
              <a:gd name="connsiteY3" fmla="*/ 6207 h 6207"/>
              <a:gd name="connsiteX4" fmla="*/ 0 w 15439"/>
              <a:gd name="connsiteY4" fmla="*/ 26 h 6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39" h="6207">
                <a:moveTo>
                  <a:pt x="0" y="26"/>
                </a:moveTo>
                <a:lnTo>
                  <a:pt x="12749" y="0"/>
                </a:lnTo>
                <a:lnTo>
                  <a:pt x="15439" y="6207"/>
                </a:lnTo>
                <a:lnTo>
                  <a:pt x="0" y="6207"/>
                </a:lnTo>
                <a:lnTo>
                  <a:pt x="0" y="26"/>
                </a:lnTo>
                <a:close/>
              </a:path>
            </a:pathLst>
          </a:custGeom>
          <a:solidFill>
            <a:srgbClr val="6EA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1720850"/>
            <a:ext cx="12185650" cy="3776345"/>
          </a:xfrm>
          <a:prstGeom prst="rect">
            <a:avLst/>
          </a:prstGeom>
          <a:solidFill>
            <a:srgbClr val="6EA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/>
        </p:nvGrpSpPr>
        <p:grpSpPr>
          <a:xfrm>
            <a:off x="-28575" y="0"/>
            <a:ext cx="1407795" cy="487045"/>
            <a:chOff x="-45" y="0"/>
            <a:chExt cx="3227" cy="1042"/>
          </a:xfrm>
        </p:grpSpPr>
        <p:sp>
          <p:nvSpPr>
            <p:cNvPr id="56" name="任意多边形 55"/>
            <p:cNvSpPr/>
            <p:nvPr userDrawn="1"/>
          </p:nvSpPr>
          <p:spPr>
            <a:xfrm>
              <a:off x="-45" y="554"/>
              <a:ext cx="1669" cy="489"/>
            </a:xfrm>
            <a:custGeom>
              <a:avLst/>
              <a:gdLst>
                <a:gd name="connsiteX0" fmla="*/ 0 w 15439"/>
                <a:gd name="connsiteY0" fmla="*/ 26 h 6207"/>
                <a:gd name="connsiteX1" fmla="*/ 12749 w 15439"/>
                <a:gd name="connsiteY1" fmla="*/ 0 h 6207"/>
                <a:gd name="connsiteX2" fmla="*/ 15439 w 15439"/>
                <a:gd name="connsiteY2" fmla="*/ 6207 h 6207"/>
                <a:gd name="connsiteX3" fmla="*/ 0 w 15439"/>
                <a:gd name="connsiteY3" fmla="*/ 6207 h 6207"/>
                <a:gd name="connsiteX4" fmla="*/ 0 w 15439"/>
                <a:gd name="connsiteY4" fmla="*/ 26 h 6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39" h="6207">
                  <a:moveTo>
                    <a:pt x="0" y="26"/>
                  </a:moveTo>
                  <a:lnTo>
                    <a:pt x="12749" y="0"/>
                  </a:lnTo>
                  <a:lnTo>
                    <a:pt x="15439" y="6207"/>
                  </a:lnTo>
                  <a:lnTo>
                    <a:pt x="0" y="6207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2" name="任意多边形 51"/>
            <p:cNvSpPr/>
            <p:nvPr userDrawn="1"/>
          </p:nvSpPr>
          <p:spPr>
            <a:xfrm>
              <a:off x="0" y="0"/>
              <a:ext cx="3183" cy="743"/>
            </a:xfrm>
            <a:custGeom>
              <a:avLst/>
              <a:gdLst>
                <a:gd name="connsiteX0" fmla="*/ 0 w 15439"/>
                <a:gd name="connsiteY0" fmla="*/ 26 h 6207"/>
                <a:gd name="connsiteX1" fmla="*/ 12749 w 15439"/>
                <a:gd name="connsiteY1" fmla="*/ 0 h 6207"/>
                <a:gd name="connsiteX2" fmla="*/ 15439 w 15439"/>
                <a:gd name="connsiteY2" fmla="*/ 6207 h 6207"/>
                <a:gd name="connsiteX3" fmla="*/ 0 w 15439"/>
                <a:gd name="connsiteY3" fmla="*/ 6207 h 6207"/>
                <a:gd name="connsiteX4" fmla="*/ 0 w 15439"/>
                <a:gd name="connsiteY4" fmla="*/ 26 h 6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39" h="6207">
                  <a:moveTo>
                    <a:pt x="0" y="26"/>
                  </a:moveTo>
                  <a:lnTo>
                    <a:pt x="12749" y="0"/>
                  </a:lnTo>
                  <a:lnTo>
                    <a:pt x="15439" y="6207"/>
                  </a:lnTo>
                  <a:lnTo>
                    <a:pt x="0" y="6207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6EAF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 userDrawn="1"/>
        </p:nvGrpSpPr>
        <p:grpSpPr>
          <a:xfrm rot="10800000">
            <a:off x="10901045" y="6370955"/>
            <a:ext cx="1290955" cy="487045"/>
            <a:chOff x="-45" y="0"/>
            <a:chExt cx="3227" cy="1042"/>
          </a:xfrm>
        </p:grpSpPr>
        <p:sp>
          <p:nvSpPr>
            <p:cNvPr id="10" name="任意多边形 9"/>
            <p:cNvSpPr/>
            <p:nvPr userDrawn="1"/>
          </p:nvSpPr>
          <p:spPr>
            <a:xfrm>
              <a:off x="-45" y="554"/>
              <a:ext cx="1669" cy="489"/>
            </a:xfrm>
            <a:custGeom>
              <a:avLst/>
              <a:gdLst>
                <a:gd name="connsiteX0" fmla="*/ 0 w 15439"/>
                <a:gd name="connsiteY0" fmla="*/ 26 h 6207"/>
                <a:gd name="connsiteX1" fmla="*/ 12749 w 15439"/>
                <a:gd name="connsiteY1" fmla="*/ 0 h 6207"/>
                <a:gd name="connsiteX2" fmla="*/ 15439 w 15439"/>
                <a:gd name="connsiteY2" fmla="*/ 6207 h 6207"/>
                <a:gd name="connsiteX3" fmla="*/ 0 w 15439"/>
                <a:gd name="connsiteY3" fmla="*/ 6207 h 6207"/>
                <a:gd name="connsiteX4" fmla="*/ 0 w 15439"/>
                <a:gd name="connsiteY4" fmla="*/ 26 h 6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39" h="6207">
                  <a:moveTo>
                    <a:pt x="0" y="26"/>
                  </a:moveTo>
                  <a:lnTo>
                    <a:pt x="12749" y="0"/>
                  </a:lnTo>
                  <a:lnTo>
                    <a:pt x="15439" y="6207"/>
                  </a:lnTo>
                  <a:lnTo>
                    <a:pt x="0" y="6207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 userDrawn="1"/>
          </p:nvSpPr>
          <p:spPr>
            <a:xfrm>
              <a:off x="0" y="0"/>
              <a:ext cx="3183" cy="743"/>
            </a:xfrm>
            <a:custGeom>
              <a:avLst/>
              <a:gdLst>
                <a:gd name="connsiteX0" fmla="*/ 0 w 15439"/>
                <a:gd name="connsiteY0" fmla="*/ 26 h 6207"/>
                <a:gd name="connsiteX1" fmla="*/ 12749 w 15439"/>
                <a:gd name="connsiteY1" fmla="*/ 0 h 6207"/>
                <a:gd name="connsiteX2" fmla="*/ 15439 w 15439"/>
                <a:gd name="connsiteY2" fmla="*/ 6207 h 6207"/>
                <a:gd name="connsiteX3" fmla="*/ 0 w 15439"/>
                <a:gd name="connsiteY3" fmla="*/ 6207 h 6207"/>
                <a:gd name="connsiteX4" fmla="*/ 0 w 15439"/>
                <a:gd name="connsiteY4" fmla="*/ 26 h 6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39" h="6207">
                  <a:moveTo>
                    <a:pt x="0" y="26"/>
                  </a:moveTo>
                  <a:lnTo>
                    <a:pt x="12749" y="0"/>
                  </a:lnTo>
                  <a:lnTo>
                    <a:pt x="15439" y="6207"/>
                  </a:lnTo>
                  <a:lnTo>
                    <a:pt x="0" y="6207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6EAF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33.xml"/><Relationship Id="rId16" Type="http://schemas.openxmlformats.org/officeDocument/2006/relationships/tags" Target="../tags/tag32.xml"/><Relationship Id="rId15" Type="http://schemas.openxmlformats.org/officeDocument/2006/relationships/tags" Target="../tags/tag31.xml"/><Relationship Id="rId14" Type="http://schemas.openxmlformats.org/officeDocument/2006/relationships/tags" Target="../tags/tag30.xml"/><Relationship Id="rId13" Type="http://schemas.openxmlformats.org/officeDocument/2006/relationships/tags" Target="../tags/tag29.xml"/><Relationship Id="rId12" Type="http://schemas.openxmlformats.org/officeDocument/2006/relationships/tags" Target="../tags/tag2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4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tags" Target="../tags/tag50.xml"/><Relationship Id="rId5" Type="http://schemas.openxmlformats.org/officeDocument/2006/relationships/image" Target="../media/image7.png"/><Relationship Id="rId4" Type="http://schemas.openxmlformats.org/officeDocument/2006/relationships/tags" Target="../tags/tag49.xml"/><Relationship Id="rId3" Type="http://schemas.openxmlformats.org/officeDocument/2006/relationships/image" Target="../media/image6.png"/><Relationship Id="rId2" Type="http://schemas.openxmlformats.org/officeDocument/2006/relationships/tags" Target="../tags/tag48.xml"/><Relationship Id="rId1" Type="http://schemas.openxmlformats.org/officeDocument/2006/relationships/tags" Target="../tags/tag47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52.xml"/><Relationship Id="rId2" Type="http://schemas.openxmlformats.org/officeDocument/2006/relationships/image" Target="../media/image8.png"/><Relationship Id="rId1" Type="http://schemas.openxmlformats.org/officeDocument/2006/relationships/tags" Target="../tags/tag5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5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6.xml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7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39.xml"/><Relationship Id="rId2" Type="http://schemas.openxmlformats.org/officeDocument/2006/relationships/image" Target="../media/image1.jpeg"/><Relationship Id="rId1" Type="http://schemas.openxmlformats.org/officeDocument/2006/relationships/tags" Target="../tags/tag3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0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3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ags" Target="../tags/tag46.xml"/><Relationship Id="rId3" Type="http://schemas.openxmlformats.org/officeDocument/2006/relationships/image" Target="../media/image5.png"/><Relationship Id="rId2" Type="http://schemas.openxmlformats.org/officeDocument/2006/relationships/tags" Target="../tags/tag45.xml"/><Relationship Id="rId1" Type="http://schemas.openxmlformats.org/officeDocument/2006/relationships/tags" Target="../tags/tag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65835" y="2291715"/>
            <a:ext cx="898017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6600">
                <a:solidFill>
                  <a:schemeClr val="bg1"/>
                </a:solidFill>
              </a:rPr>
              <a:t>项目一：旋转</a:t>
            </a:r>
            <a:r>
              <a:rPr lang="en-US" altLang="zh-CN" sz="6600">
                <a:solidFill>
                  <a:schemeClr val="bg1"/>
                </a:solidFill>
              </a:rPr>
              <a:t>LED</a:t>
            </a:r>
            <a:r>
              <a:rPr lang="zh-CN" altLang="en-US" sz="6600">
                <a:solidFill>
                  <a:schemeClr val="bg1"/>
                </a:solidFill>
              </a:rPr>
              <a:t>显示</a:t>
            </a:r>
            <a:endParaRPr lang="zh-CN" altLang="en-US" sz="66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7250430" y="3398520"/>
            <a:ext cx="1779905" cy="4584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dist" fontAlgn="auto">
              <a:lnSpc>
                <a:spcPct val="120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项目报告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1599565" y="4457065"/>
            <a:ext cx="81153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06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小组</a:t>
            </a: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李卓凡</a:t>
            </a: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张浩宇</a:t>
            </a: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林壹鑫</a:t>
            </a: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                      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日期：</a:t>
            </a:r>
            <a:r>
              <a:rPr 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2024.07.12</a:t>
            </a:r>
            <a:endParaRPr 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algn="l"/>
            <a:endParaRPr 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0" name="椭圆 99"/>
          <p:cNvSpPr/>
          <p:nvPr>
            <p:custDataLst>
              <p:tags r:id="rId1"/>
            </p:custDataLst>
          </p:nvPr>
        </p:nvSpPr>
        <p:spPr bwMode="auto">
          <a:xfrm>
            <a:off x="683260" y="932194"/>
            <a:ext cx="765175" cy="765175"/>
          </a:xfrm>
          <a:prstGeom prst="ellipse">
            <a:avLst/>
          </a:prstGeom>
          <a:solidFill>
            <a:srgbClr val="94C4E2"/>
          </a:solidFill>
          <a:ln>
            <a:noFill/>
          </a:ln>
          <a:effectLst/>
        </p:spPr>
        <p:style>
          <a:lnRef idx="1">
            <a:srgbClr val="1F74AD"/>
          </a:lnRef>
          <a:fillRef idx="3">
            <a:srgbClr val="1F74AD"/>
          </a:fillRef>
          <a:effectRef idx="2">
            <a:srgbClr val="1F74AD"/>
          </a:effectRef>
          <a:fontRef idx="minor">
            <a:sysClr val="window" lastClr="FFFFFF"/>
          </a:fontRef>
        </p:style>
        <p:txBody>
          <a:bodyPr anchor="ctr"/>
          <a:p>
            <a:pPr algn="ctr">
              <a:lnSpc>
                <a:spcPct val="130000"/>
              </a:lnSpc>
            </a:pPr>
            <a:r>
              <a: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1632585" y="932180"/>
            <a:ext cx="22161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微软雅黑" panose="020B0503020204020204" pitchFamily="34" charset="-122"/>
              <a:buNone/>
            </a:pPr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字模展示</a:t>
            </a:r>
            <a:endParaRPr lang="zh-CN" altLang="en-US" sz="3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1632585" y="1875790"/>
            <a:ext cx="3068955" cy="18484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           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按时间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显示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+mn-ea"/>
            </a:endParaRPr>
          </a:p>
          <a:p>
            <a:pPr algn="l"/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+mn-ea"/>
            </a:endParaRPr>
          </a:p>
          <a:p>
            <a:pPr algn="l"/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+mn-ea"/>
            </a:endParaRPr>
          </a:p>
          <a:p>
            <a:pPr algn="l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按相位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显示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848225" y="354965"/>
            <a:ext cx="5828665" cy="47085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46405" y="4139565"/>
            <a:ext cx="4102735" cy="214820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9" name="文本框 88"/>
          <p:cNvSpPr txBox="1"/>
          <p:nvPr/>
        </p:nvSpPr>
        <p:spPr>
          <a:xfrm>
            <a:off x="901700" y="1421130"/>
            <a:ext cx="4766945" cy="1064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微软雅黑" panose="020B0503020204020204" pitchFamily="34" charset="-122"/>
              <a:buNone/>
            </a:pPr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使用</a:t>
            </a:r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TIM1</a:t>
            </a:r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定时器中断加快字模刷新</a:t>
            </a:r>
            <a:endParaRPr lang="zh-CN" altLang="en-US" sz="3600">
              <a:solidFill>
                <a:schemeClr val="tx1">
                  <a:lumMod val="75000"/>
                  <a:lumOff val="25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217285" y="322580"/>
            <a:ext cx="4950460" cy="618172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4791075" y="3136265"/>
            <a:ext cx="27927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难点</a:t>
            </a:r>
            <a:endParaRPr lang="zh-CN" altLang="en-US" sz="4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808220" y="3794760"/>
            <a:ext cx="20224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difficulties</a:t>
            </a: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49700" y="3148330"/>
            <a:ext cx="840105" cy="1014730"/>
          </a:xfrm>
          <a:prstGeom prst="rect">
            <a:avLst/>
          </a:prstGeom>
          <a:noFill/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endParaRPr lang="en-US" altLang="zh-CN" sz="6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35685" y="2199640"/>
            <a:ext cx="3134995" cy="18256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dist"/>
            <a:r>
              <a:rPr lang="zh-CN" altLang="en-US" sz="66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抖动</a:t>
            </a:r>
            <a:r>
              <a:rPr lang="zh-CN" altLang="en-US" sz="6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？</a:t>
            </a:r>
            <a:endParaRPr lang="zh-CN" altLang="en-US" sz="660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998845" y="1694815"/>
            <a:ext cx="1639570" cy="437515"/>
          </a:xfrm>
          <a:prstGeom prst="roundRect">
            <a:avLst/>
          </a:prstGeom>
          <a:solidFill>
            <a:srgbClr val="6EA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文本框 89"/>
          <p:cNvSpPr txBox="1"/>
          <p:nvPr/>
        </p:nvSpPr>
        <p:spPr>
          <a:xfrm>
            <a:off x="6002020" y="2199640"/>
            <a:ext cx="53968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红外线识别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5957570" y="3703320"/>
            <a:ext cx="53968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计算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5957570" y="3208655"/>
            <a:ext cx="1639570" cy="437515"/>
          </a:xfrm>
          <a:prstGeom prst="roundRect">
            <a:avLst/>
          </a:prstGeom>
          <a:solidFill>
            <a:srgbClr val="6EA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5998845" y="5207000"/>
            <a:ext cx="53968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电机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5998845" y="4722495"/>
            <a:ext cx="1639570" cy="437515"/>
          </a:xfrm>
          <a:prstGeom prst="roundRect">
            <a:avLst/>
          </a:prstGeom>
          <a:solidFill>
            <a:srgbClr val="6EA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4791075" y="3136265"/>
            <a:ext cx="27927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启</a:t>
            </a:r>
            <a:r>
              <a:rPr lang="zh-CN" altLang="en-US"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示</a:t>
            </a:r>
            <a:endParaRPr lang="zh-CN" altLang="en-US" sz="4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808220" y="3794760"/>
            <a:ext cx="2495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after </a:t>
            </a: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project</a:t>
            </a:r>
            <a:endParaRPr lang="en-US" altLang="zh-CN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49700" y="3148330"/>
            <a:ext cx="840105" cy="1014730"/>
          </a:xfrm>
          <a:prstGeom prst="rect">
            <a:avLst/>
          </a:prstGeom>
          <a:noFill/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endParaRPr lang="en-US" altLang="zh-CN" sz="6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矩形 10"/>
          <p:cNvSpPr/>
          <p:nvPr/>
        </p:nvSpPr>
        <p:spPr>
          <a:xfrm>
            <a:off x="7831455" y="1788160"/>
            <a:ext cx="3707765" cy="2610485"/>
          </a:xfrm>
          <a:prstGeom prst="rect">
            <a:avLst/>
          </a:prstGeom>
          <a:noFill/>
          <a:ln>
            <a:solidFill>
              <a:srgbClr val="94C4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808990" y="1788160"/>
            <a:ext cx="3707765" cy="2610485"/>
          </a:xfrm>
          <a:prstGeom prst="rect">
            <a:avLst/>
          </a:prstGeom>
          <a:noFill/>
          <a:ln>
            <a:solidFill>
              <a:srgbClr val="6EAF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1231900" y="2215515"/>
            <a:ext cx="2414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微软雅黑" panose="020B0503020204020204" pitchFamily="34" charset="-122"/>
              <a:buNone/>
            </a:pP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微软雅黑" panose="020B0503020204020204" pitchFamily="34" charset="-122"/>
              </a:rPr>
              <a:t>准备工作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571230" y="2215515"/>
            <a:ext cx="2414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微软雅黑" panose="020B0503020204020204" pitchFamily="34" charset="-122"/>
              <a:buNone/>
            </a:pP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微软雅黑" panose="020B0503020204020204" pitchFamily="34" charset="-122"/>
              </a:rPr>
              <a:t>软硬件综合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rcRect l="398"/>
          <a:stretch>
            <a:fillRect/>
          </a:stretch>
        </p:blipFill>
        <p:spPr>
          <a:xfrm>
            <a:off x="4311650" y="1788795"/>
            <a:ext cx="3568700" cy="26098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283970" y="2506345"/>
            <a:ext cx="85375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sz="5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报告结束感谢观看</a:t>
            </a:r>
            <a:endParaRPr lang="zh-CN" sz="5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011930" y="717550"/>
            <a:ext cx="3810635" cy="815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dist"/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</a:rPr>
              <a:t>旋转</a:t>
            </a:r>
            <a:r>
              <a:rPr lang="en-US" altLang="zh-CN" sz="4000">
                <a:solidFill>
                  <a:schemeClr val="tx1">
                    <a:lumMod val="75000"/>
                    <a:lumOff val="25000"/>
                  </a:schemeClr>
                </a:solidFill>
              </a:rPr>
              <a:t>LED</a:t>
            </a:r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</a:rPr>
              <a:t>显示</a:t>
            </a:r>
            <a:endParaRPr lang="zh-CN" altLang="en-US" sz="40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69590" y="2482215"/>
            <a:ext cx="31089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  <a:endParaRPr lang="zh-CN" altLang="en-US" sz="2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49805" y="2359025"/>
            <a:ext cx="840105" cy="768350"/>
          </a:xfrm>
          <a:prstGeom prst="rect">
            <a:avLst/>
          </a:prstGeom>
          <a:noFill/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endParaRPr lang="en-US" altLang="zh-CN" sz="4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952740" y="2482215"/>
            <a:ext cx="31089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</a:t>
            </a:r>
            <a:endParaRPr lang="zh-CN" altLang="en-US" sz="2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12635" y="2359025"/>
            <a:ext cx="84010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endParaRPr lang="en-US" altLang="zh-CN" sz="4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69590" y="4203700"/>
            <a:ext cx="39357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难点</a:t>
            </a:r>
            <a:endParaRPr lang="zh-CN" altLang="en-US" sz="2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283460" y="4080510"/>
            <a:ext cx="84010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endParaRPr lang="en-US" altLang="zh-CN" sz="4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125970" y="4080510"/>
            <a:ext cx="84010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endParaRPr lang="en-US" altLang="zh-CN" sz="4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7952740" y="4238625"/>
            <a:ext cx="39357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</a:t>
            </a:r>
            <a:r>
              <a:rPr lang="zh-CN" altLang="en-US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</a:t>
            </a:r>
            <a:endParaRPr lang="zh-CN" altLang="en-US" sz="2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4791075" y="3136265"/>
            <a:ext cx="23876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  <a:endParaRPr lang="zh-CN" altLang="en-US" sz="4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808220" y="3794760"/>
            <a:ext cx="30918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project</a:t>
            </a:r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introduction</a:t>
            </a: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49700" y="3148330"/>
            <a:ext cx="840105" cy="1014730"/>
          </a:xfrm>
          <a:prstGeom prst="rect">
            <a:avLst/>
          </a:prstGeom>
          <a:noFill/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endParaRPr lang="en-US" altLang="zh-CN" sz="6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0" name="文本框 89"/>
          <p:cNvSpPr txBox="1"/>
          <p:nvPr/>
        </p:nvSpPr>
        <p:spPr>
          <a:xfrm>
            <a:off x="5445760" y="1114425"/>
            <a:ext cx="5814060" cy="39903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人眼在观察景物时，光信号传入大脑神经，需经过一段短暂的时间，光的作用结束后，视觉形象并不立即消失，这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就是“视觉暂留”。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人眼每秒处理的图像不超过 10-12 个。我们使一排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LED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灯（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16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个）很快地连续性地转动时，就会让我们的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视觉形成画面。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49190" y="1028700"/>
            <a:ext cx="6830695" cy="4460875"/>
          </a:xfrm>
          <a:prstGeom prst="rect">
            <a:avLst/>
          </a:prstGeom>
          <a:noFill/>
          <a:ln w="31750">
            <a:solidFill>
              <a:srgbClr val="6EAF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50875" y="1028700"/>
            <a:ext cx="3996055" cy="446087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0" name="文本框 89"/>
          <p:cNvSpPr txBox="1"/>
          <p:nvPr/>
        </p:nvSpPr>
        <p:spPr>
          <a:xfrm>
            <a:off x="5189220" y="1144905"/>
            <a:ext cx="4948555" cy="38481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使用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stm32g030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上的一排十六个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LED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灯，置于电机上，控制其旋转速度，在对应的相位上点亮相应的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LED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灯，从而呈现出图案，实现升维的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效果。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743450" y="875030"/>
            <a:ext cx="5739765" cy="5179060"/>
          </a:xfrm>
          <a:prstGeom prst="rect">
            <a:avLst/>
          </a:prstGeom>
          <a:noFill/>
          <a:ln w="31750">
            <a:solidFill>
              <a:srgbClr val="6EAF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t="13688" r="204" b="19626"/>
          <a:stretch>
            <a:fillRect/>
          </a:stretch>
        </p:blipFill>
        <p:spPr>
          <a:xfrm>
            <a:off x="838835" y="803275"/>
            <a:ext cx="3534410" cy="52514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4791075" y="3136265"/>
            <a:ext cx="23876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项目实现</a:t>
            </a:r>
            <a:endParaRPr lang="zh-CN" altLang="en-US" sz="4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808220" y="3794760"/>
            <a:ext cx="30918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implementation</a:t>
            </a:r>
            <a:endParaRPr lang="en-US" altLang="zh-CN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49700" y="3148330"/>
            <a:ext cx="840105" cy="1014730"/>
          </a:xfrm>
          <a:prstGeom prst="rect">
            <a:avLst/>
          </a:prstGeom>
          <a:noFill/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p>
            <a:r>
              <a:rPr lang="en-US" altLang="zh-CN" sz="6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endParaRPr lang="en-US" altLang="zh-CN" sz="6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0" name="文本框 89"/>
          <p:cNvSpPr txBox="1"/>
          <p:nvPr/>
        </p:nvSpPr>
        <p:spPr>
          <a:xfrm>
            <a:off x="6096000" y="1215390"/>
            <a:ext cx="3790315" cy="40646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开机画面为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“SJTU”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字符，配以展开的彩色图案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扇子。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49190" y="1028700"/>
            <a:ext cx="6254750" cy="4471035"/>
          </a:xfrm>
          <a:prstGeom prst="rect">
            <a:avLst/>
          </a:prstGeom>
          <a:noFill/>
          <a:ln w="31750">
            <a:solidFill>
              <a:srgbClr val="6EAF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11757" t="19154" r="22376" b="29110"/>
          <a:stretch>
            <a:fillRect/>
          </a:stretch>
        </p:blipFill>
        <p:spPr>
          <a:xfrm rot="5400000">
            <a:off x="352425" y="902335"/>
            <a:ext cx="4488815" cy="47047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0" name="文本框 89"/>
          <p:cNvSpPr txBox="1"/>
          <p:nvPr/>
        </p:nvSpPr>
        <p:spPr>
          <a:xfrm>
            <a:off x="6095365" y="1103630"/>
            <a:ext cx="4619625" cy="41357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开机画面之后显示时间，如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17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：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46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：</a:t>
            </a:r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16</a:t>
            </a: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。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49190" y="1028700"/>
            <a:ext cx="6254115" cy="4460875"/>
          </a:xfrm>
          <a:prstGeom prst="rect">
            <a:avLst/>
          </a:prstGeom>
          <a:noFill/>
          <a:ln w="31750">
            <a:solidFill>
              <a:srgbClr val="6EAF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19803" t="23524" r="5330" b="24810"/>
          <a:stretch>
            <a:fillRect/>
          </a:stretch>
        </p:blipFill>
        <p:spPr>
          <a:xfrm>
            <a:off x="106680" y="1028700"/>
            <a:ext cx="4842510" cy="44608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5" name="椭圆 104"/>
          <p:cNvSpPr/>
          <p:nvPr>
            <p:custDataLst>
              <p:tags r:id="rId1"/>
            </p:custDataLst>
          </p:nvPr>
        </p:nvSpPr>
        <p:spPr bwMode="auto">
          <a:xfrm>
            <a:off x="704215" y="1402729"/>
            <a:ext cx="765175" cy="765175"/>
          </a:xfrm>
          <a:prstGeom prst="ellipse">
            <a:avLst/>
          </a:prstGeom>
          <a:solidFill>
            <a:srgbClr val="6EAFD8"/>
          </a:solidFill>
          <a:ln>
            <a:noFill/>
          </a:ln>
          <a:effectLst/>
        </p:spPr>
        <p:style>
          <a:lnRef idx="1">
            <a:srgbClr val="1F74AD"/>
          </a:lnRef>
          <a:fillRef idx="3">
            <a:srgbClr val="1F74AD"/>
          </a:fillRef>
          <a:effectRef idx="2">
            <a:srgbClr val="1F74AD"/>
          </a:effectRef>
          <a:fontRef idx="minor">
            <a:sysClr val="window" lastClr="FFFFFF"/>
          </a:fontRef>
        </p:style>
        <p:txBody>
          <a:bodyPr anchor="ctr"/>
          <a:p>
            <a:pPr algn="ctr">
              <a:lnSpc>
                <a:spcPct val="130000"/>
              </a:lnSpc>
            </a:pPr>
            <a:r>
              <a: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692910" y="1383665"/>
            <a:ext cx="3676650" cy="653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微软雅黑" panose="020B0503020204020204" pitchFamily="34" charset="-122"/>
              <a:buNone/>
            </a:pPr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红外线识别</a:t>
            </a:r>
            <a:endParaRPr lang="zh-CN" altLang="en-US" sz="36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1632585" y="1951355"/>
            <a:ext cx="5396865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125000"/>
              </a:lnSpc>
              <a:defRPr sz="1600">
                <a:solidFill>
                  <a:schemeClr val="accent1">
                    <a:lumMod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algn="l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外部中断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 / 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  <a:sym typeface="+mn-ea"/>
              </a:rPr>
              <a:t>轮询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821680" y="1383665"/>
            <a:ext cx="5710555" cy="39141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900035" y="5362575"/>
            <a:ext cx="2808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外部中断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3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187725_3*l_h_i*1_1_1"/>
  <p:tag name="KSO_WM_TEMPLATE_CATEGORY" val="diagram"/>
  <p:tag name="KSO_WM_TEMPLATE_INDEX" val="20187725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187725_3*l_h_i*1_2_1"/>
  <p:tag name="KSO_WM_TEMPLATE_CATEGORY" val="diagram"/>
  <p:tag name="KSO_WM_TEMPLATE_INDEX" val="20187725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commondata" val="eyJjb3VudCI6MjQsImhkaWQiOiJhYjIyM2I4YzUzZGM0NTMyMDgwYTRjYTU5N2E1NDg5NCIsInVzZXJDb3VudCI6MjR9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518</Words>
  <Application>WPS 演示</Application>
  <PresentationFormat>宽屏</PresentationFormat>
  <Paragraphs>91</Paragraphs>
  <Slides>16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42" baseType="lpstr">
      <vt:lpstr>Arial</vt:lpstr>
      <vt:lpstr>宋体</vt:lpstr>
      <vt:lpstr>Wingdings</vt:lpstr>
      <vt:lpstr>微软雅黑</vt:lpstr>
      <vt:lpstr>Wingdings</vt:lpstr>
      <vt:lpstr>华文细黑</vt:lpstr>
      <vt:lpstr>Arial Unicode MS</vt:lpstr>
      <vt:lpstr>华文新魏</vt:lpstr>
      <vt:lpstr>华文行楷</vt:lpstr>
      <vt:lpstr>仿宋</vt:lpstr>
      <vt:lpstr>华文中宋</vt:lpstr>
      <vt:lpstr>华文仿宋</vt:lpstr>
      <vt:lpstr>华文宋体</vt:lpstr>
      <vt:lpstr>华文彩云</vt:lpstr>
      <vt:lpstr>华康行楷体 W5</vt:lpstr>
      <vt:lpstr>华文楷体</vt:lpstr>
      <vt:lpstr>华文琥珀</vt:lpstr>
      <vt:lpstr>等线</vt:lpstr>
      <vt:lpstr>隶书</vt:lpstr>
      <vt:lpstr>楷体</vt:lpstr>
      <vt:lpstr>新宋体</vt:lpstr>
      <vt:lpstr>方正粗黑宋简体</vt:lpstr>
      <vt:lpstr>方正舒体</vt:lpstr>
      <vt:lpstr>汉仪长仿宋体</vt:lpstr>
      <vt:lpstr>华文隶书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雨季</cp:lastModifiedBy>
  <cp:revision>30</cp:revision>
  <dcterms:created xsi:type="dcterms:W3CDTF">2024-07-11T08:16:00Z</dcterms:created>
  <dcterms:modified xsi:type="dcterms:W3CDTF">2024-07-11T09:31:34Z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ICV">
    <vt:lpwstr>2CDFCC10E9104D349762E4D16A011CB5_11</vt:lpwstr>
  </property>
  <property fmtid="{D5CDD505-2E9C-101B-9397-08002B2CF9AE}" pid="4" name="KSOTemplateUUID">
    <vt:lpwstr>v1.0_mb_loVpyxJ/EaVSt5oCGpBUGQ==</vt:lpwstr>
  </property>
</Properties>
</file>